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0" d="100"/>
          <a:sy n="80" d="100"/>
        </p:scale>
        <p:origin x="-96" y="-5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Место проживания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Лист1!$A$2:$A$6</c:f>
              <c:strCache>
                <c:ptCount val="5"/>
                <c:pt idx="0">
                  <c:v>Ханты - Мансийский АО</c:v>
                </c:pt>
                <c:pt idx="1">
                  <c:v>Ямало - Ненецкий АО</c:v>
                </c:pt>
                <c:pt idx="2">
                  <c:v>Тюменская область</c:v>
                </c:pt>
                <c:pt idx="3">
                  <c:v>Томская область</c:v>
                </c:pt>
                <c:pt idx="4">
                  <c:v>Новосибирская область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61.6</c:v>
                </c:pt>
                <c:pt idx="1">
                  <c:v>30.7</c:v>
                </c:pt>
                <c:pt idx="2">
                  <c:v>2.2999999999999998</c:v>
                </c:pt>
                <c:pt idx="3">
                  <c:v>2.2999999999999998</c:v>
                </c:pt>
                <c:pt idx="4">
                  <c:v>1.4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599-4321-9FB8-C0CDDDDE24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Лист1!$A$2:$A$9</c:f>
              <c:numCache>
                <c:formatCode>General</c:formatCode>
                <c:ptCount val="8"/>
                <c:pt idx="0">
                  <c:v>1926</c:v>
                </c:pt>
                <c:pt idx="1">
                  <c:v>1939</c:v>
                </c:pt>
                <c:pt idx="2">
                  <c:v>1959</c:v>
                </c:pt>
                <c:pt idx="3">
                  <c:v>1970</c:v>
                </c:pt>
                <c:pt idx="4">
                  <c:v>1979</c:v>
                </c:pt>
                <c:pt idx="5">
                  <c:v>1989</c:v>
                </c:pt>
                <c:pt idx="6">
                  <c:v>2002</c:v>
                </c:pt>
                <c:pt idx="7">
                  <c:v>2010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22306</c:v>
                </c:pt>
                <c:pt idx="1">
                  <c:v>18468</c:v>
                </c:pt>
                <c:pt idx="2">
                  <c:v>19410</c:v>
                </c:pt>
                <c:pt idx="3">
                  <c:v>21138</c:v>
                </c:pt>
                <c:pt idx="4">
                  <c:v>20934</c:v>
                </c:pt>
                <c:pt idx="5">
                  <c:v>22521</c:v>
                </c:pt>
                <c:pt idx="6">
                  <c:v>28678</c:v>
                </c:pt>
                <c:pt idx="7">
                  <c:v>30943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6612-4275-B1C7-7945E24311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483392"/>
        <c:axId val="33506048"/>
      </c:lineChart>
      <c:catAx>
        <c:axId val="33483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506048"/>
        <c:crosses val="autoZero"/>
        <c:auto val="1"/>
        <c:lblAlgn val="ctr"/>
        <c:lblOffset val="100"/>
        <c:noMultiLvlLbl val="0"/>
      </c:catAx>
      <c:valAx>
        <c:axId val="33506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483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Лист1!$A$2:$A$8</c:f>
              <c:numCache>
                <c:formatCode>General</c:formatCode>
                <c:ptCount val="7"/>
                <c:pt idx="0">
                  <c:v>1929</c:v>
                </c:pt>
                <c:pt idx="1">
                  <c:v>1959</c:v>
                </c:pt>
                <c:pt idx="2">
                  <c:v>1970</c:v>
                </c:pt>
                <c:pt idx="3">
                  <c:v>1979</c:v>
                </c:pt>
                <c:pt idx="4">
                  <c:v>1989</c:v>
                </c:pt>
                <c:pt idx="5">
                  <c:v>2002</c:v>
                </c:pt>
                <c:pt idx="6">
                  <c:v>2010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867</c:v>
                </c:pt>
                <c:pt idx="1">
                  <c:v>748</c:v>
                </c:pt>
                <c:pt idx="2">
                  <c:v>953</c:v>
                </c:pt>
                <c:pt idx="3">
                  <c:v>867</c:v>
                </c:pt>
                <c:pt idx="4">
                  <c:v>1262</c:v>
                </c:pt>
                <c:pt idx="5">
                  <c:v>834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D759-4869-9AD0-D048E5DE8C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6711680"/>
        <c:axId val="106717952"/>
      </c:lineChart>
      <c:catAx>
        <c:axId val="106711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6717952"/>
        <c:crosses val="autoZero"/>
        <c:auto val="1"/>
        <c:lblAlgn val="ctr"/>
        <c:lblOffset val="100"/>
        <c:noMultiLvlLbl val="0"/>
      </c:catAx>
      <c:valAx>
        <c:axId val="106717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6711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B44E8367-86E9-4675-A493-A0695FB51B58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1C5B7453-47A1-4B82-A85E-0951F3779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810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E8367-86E9-4675-A493-A0695FB51B58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B7453-47A1-4B82-A85E-0951F3779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448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E8367-86E9-4675-A493-A0695FB51B58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B7453-47A1-4B82-A85E-0951F3779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783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E8367-86E9-4675-A493-A0695FB51B58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B7453-47A1-4B82-A85E-0951F3779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68079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E8367-86E9-4675-A493-A0695FB51B58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B7453-47A1-4B82-A85E-0951F3779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935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E8367-86E9-4675-A493-A0695FB51B58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B7453-47A1-4B82-A85E-0951F3779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8349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E8367-86E9-4675-A493-A0695FB51B58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B7453-47A1-4B82-A85E-0951F3779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3816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B44E8367-86E9-4675-A493-A0695FB51B58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B7453-47A1-4B82-A85E-0951F3779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216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B44E8367-86E9-4675-A493-A0695FB51B58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B7453-47A1-4B82-A85E-0951F3779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709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E8367-86E9-4675-A493-A0695FB51B58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B7453-47A1-4B82-A85E-0951F3779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839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E8367-86E9-4675-A493-A0695FB51B58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B7453-47A1-4B82-A85E-0951F3779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424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E8367-86E9-4675-A493-A0695FB51B58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B7453-47A1-4B82-A85E-0951F3779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426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E8367-86E9-4675-A493-A0695FB51B58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B7453-47A1-4B82-A85E-0951F3779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923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E8367-86E9-4675-A493-A0695FB51B58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B7453-47A1-4B82-A85E-0951F3779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205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E8367-86E9-4675-A493-A0695FB51B58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B7453-47A1-4B82-A85E-0951F3779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856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E8367-86E9-4675-A493-A0695FB51B58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B7453-47A1-4B82-A85E-0951F3779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86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E8367-86E9-4675-A493-A0695FB51B58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B7453-47A1-4B82-A85E-0951F3779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049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B44E8367-86E9-4675-A493-A0695FB51B58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1C5B7453-47A1-4B82-A85E-0951F3779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133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Коренные народности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Ханты, ненцы, нганасаны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36757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Основная деятельность </a:t>
            </a:r>
            <a:r>
              <a:rPr lang="ru-RU" dirty="0" err="1" smtClean="0"/>
              <a:t>хантов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54954" y="2401456"/>
            <a:ext cx="4825158" cy="4064000"/>
          </a:xfrm>
        </p:spPr>
        <p:txBody>
          <a:bodyPr>
            <a:normAutofit/>
          </a:bodyPr>
          <a:lstStyle/>
          <a:p>
            <a:r>
              <a:rPr lang="ru-RU" dirty="0"/>
              <a:t>Традиционные занятия ханты — рыболовство, таежная охота и оленеводство. </a:t>
            </a:r>
            <a:endParaRPr lang="ru-RU" dirty="0" smtClean="0"/>
          </a:p>
          <a:p>
            <a:r>
              <a:rPr lang="ru-RU" dirty="0" smtClean="0"/>
              <a:t>Соотношение </a:t>
            </a:r>
            <a:r>
              <a:rPr lang="ru-RU" dirty="0"/>
              <a:t>занятий в зависимости от местных условий различно. У живущих на крупных реках </a:t>
            </a:r>
            <a:r>
              <a:rPr lang="ru-RU" dirty="0" err="1"/>
              <a:t>хантов</a:t>
            </a:r>
            <a:r>
              <a:rPr lang="ru-RU" dirty="0"/>
              <a:t>, основной источник существования - рыболовство</a:t>
            </a:r>
            <a:r>
              <a:rPr lang="ru-RU" dirty="0" smtClean="0"/>
              <a:t>.</a:t>
            </a:r>
          </a:p>
          <a:p>
            <a:r>
              <a:rPr lang="ru-RU" dirty="0"/>
              <a:t>Оленеводство распространено на большей части хантыйской территории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37961" y="2603500"/>
            <a:ext cx="4365915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1419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Сколько домов имеет одна хантыйская семья?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11806" y="2354118"/>
            <a:ext cx="4355197" cy="4022931"/>
          </a:xfrm>
        </p:spPr>
        <p:txBody>
          <a:bodyPr/>
          <a:lstStyle/>
          <a:p>
            <a:r>
              <a:rPr lang="ru-RU" dirty="0" smtClean="0"/>
              <a:t>У </a:t>
            </a:r>
            <a:r>
              <a:rPr lang="ru-RU" dirty="0"/>
              <a:t>охотников-рыболовов бывает </a:t>
            </a:r>
            <a:r>
              <a:rPr lang="ru-RU" dirty="0" smtClean="0"/>
              <a:t>по четыре </a:t>
            </a:r>
            <a:r>
              <a:rPr lang="ru-RU" dirty="0"/>
              <a:t>сезонных поселения и на каждом – особое </a:t>
            </a:r>
            <a:r>
              <a:rPr lang="ru-RU" dirty="0" smtClean="0"/>
              <a:t>жилье</a:t>
            </a:r>
          </a:p>
          <a:p>
            <a:r>
              <a:rPr lang="ru-RU" dirty="0"/>
              <a:t>А</a:t>
            </a:r>
            <a:r>
              <a:rPr lang="ru-RU" dirty="0" smtClean="0"/>
              <a:t> </a:t>
            </a:r>
            <a:r>
              <a:rPr lang="ru-RU" dirty="0"/>
              <a:t>оленевод, куда </a:t>
            </a:r>
            <a:r>
              <a:rPr lang="ru-RU" dirty="0" smtClean="0"/>
              <a:t>ни приедет</a:t>
            </a:r>
            <a:r>
              <a:rPr lang="ru-RU" dirty="0"/>
              <a:t>, везде ставит только чум</a:t>
            </a:r>
            <a:r>
              <a:rPr lang="ru-RU" dirty="0" smtClean="0"/>
              <a:t>.</a:t>
            </a:r>
          </a:p>
          <a:p>
            <a:r>
              <a:rPr lang="ru-RU" dirty="0"/>
              <a:t>Любая постройка для человека или </a:t>
            </a:r>
            <a:r>
              <a:rPr lang="ru-RU" dirty="0" smtClean="0"/>
              <a:t>животного называется </a:t>
            </a:r>
            <a:r>
              <a:rPr lang="ru-RU" dirty="0"/>
              <a:t>кат, хот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99638" y="2412216"/>
            <a:ext cx="6431302" cy="429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434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545" y="810490"/>
            <a:ext cx="8597736" cy="5500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224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Жилище для охоты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Было и передвижное жилище </a:t>
            </a:r>
            <a:r>
              <a:rPr lang="ru-RU" dirty="0" smtClean="0"/>
              <a:t>– большая </a:t>
            </a:r>
            <a:r>
              <a:rPr lang="ru-RU" dirty="0"/>
              <a:t>крытая лодка. </a:t>
            </a:r>
            <a:endParaRPr lang="ru-RU" dirty="0" smtClean="0"/>
          </a:p>
          <a:p>
            <a:r>
              <a:rPr lang="ru-RU" dirty="0"/>
              <a:t>На охоте и в пути часто пользуются простейшими </a:t>
            </a:r>
            <a:r>
              <a:rPr lang="ru-RU" dirty="0" smtClean="0"/>
              <a:t>типами «домов</a:t>
            </a:r>
            <a:r>
              <a:rPr lang="ru-RU" dirty="0"/>
              <a:t>». Например, зимой делают снежную нору – </a:t>
            </a:r>
            <a:r>
              <a:rPr lang="ru-RU" dirty="0" err="1"/>
              <a:t>согым</a:t>
            </a:r>
            <a:r>
              <a:rPr lang="ru-RU" dirty="0"/>
              <a:t>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765889"/>
            <a:ext cx="4903367" cy="2819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5025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Постоянное жилище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1876" y="2299855"/>
            <a:ext cx="2813293" cy="43549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7709" y="2558750"/>
            <a:ext cx="5899725" cy="3938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4183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Традиционная одежда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74942" y="2520373"/>
            <a:ext cx="5020215" cy="3571669"/>
          </a:xfrm>
        </p:spPr>
        <p:txBody>
          <a:bodyPr/>
          <a:lstStyle/>
          <a:p>
            <a:r>
              <a:rPr lang="ru-RU" dirty="0"/>
              <a:t>Традиционная одежда </a:t>
            </a:r>
            <a:r>
              <a:rPr lang="ru-RU" dirty="0" smtClean="0"/>
              <a:t>включала </a:t>
            </a:r>
            <a:r>
              <a:rPr lang="ru-RU" dirty="0"/>
              <a:t>распашной кафтан, нагрудник, штаны, головной убор, перчатки. </a:t>
            </a:r>
            <a:endParaRPr lang="ru-RU" dirty="0" smtClean="0"/>
          </a:p>
          <a:p>
            <a:r>
              <a:rPr lang="ru-RU" dirty="0"/>
              <a:t>Летнюю одежду шили из </a:t>
            </a:r>
            <a:r>
              <a:rPr lang="ru-RU" dirty="0" err="1"/>
              <a:t>ровдуги</a:t>
            </a:r>
            <a:r>
              <a:rPr lang="ru-RU" dirty="0"/>
              <a:t>, зимнюю – из меха оленя, в тундре носили двойную.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12675" y="2278420"/>
            <a:ext cx="4283034" cy="4028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0689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Традиционная одежда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Мужской и женский кафтаны кроили в </a:t>
            </a:r>
            <a:r>
              <a:rPr lang="ru-RU" dirty="0" smtClean="0"/>
              <a:t>талию. Задняя часть кафтанов был удлинённой, за что </a:t>
            </a:r>
            <a:r>
              <a:rPr lang="ru-RU" dirty="0" err="1" smtClean="0"/>
              <a:t>хантов</a:t>
            </a:r>
            <a:r>
              <a:rPr lang="ru-RU" dirty="0"/>
              <a:t> называли «людьми с хвостами куропатки</a:t>
            </a:r>
            <a:r>
              <a:rPr lang="ru-RU" dirty="0" smtClean="0"/>
              <a:t>»</a:t>
            </a:r>
          </a:p>
          <a:p>
            <a:r>
              <a:rPr lang="ru-RU" dirty="0" smtClean="0"/>
              <a:t>Меховые зимние </a:t>
            </a:r>
            <a:r>
              <a:rPr lang="ru-RU" dirty="0"/>
              <a:t>кафтаны (</a:t>
            </a:r>
            <a:r>
              <a:rPr lang="ru-RU" dirty="0" err="1"/>
              <a:t>махил</a:t>
            </a:r>
            <a:r>
              <a:rPr lang="ru-RU" dirty="0"/>
              <a:t>) </a:t>
            </a:r>
            <a:r>
              <a:rPr lang="ru-RU" dirty="0" smtClean="0"/>
              <a:t>украшали </a:t>
            </a:r>
            <a:r>
              <a:rPr lang="ru-RU" dirty="0"/>
              <a:t>мехом нерпы-белька красного </a:t>
            </a:r>
            <a:r>
              <a:rPr lang="ru-RU" dirty="0" smtClean="0"/>
              <a:t>цвета</a:t>
            </a:r>
          </a:p>
          <a:p>
            <a:r>
              <a:rPr lang="ru-RU" dirty="0"/>
              <a:t>Л</a:t>
            </a:r>
            <a:r>
              <a:rPr lang="ru-RU" dirty="0" smtClean="0"/>
              <a:t>етний  </a:t>
            </a:r>
            <a:r>
              <a:rPr lang="ru-RU" dirty="0"/>
              <a:t>кафтан (</a:t>
            </a:r>
            <a:r>
              <a:rPr lang="ru-RU" dirty="0" err="1"/>
              <a:t>наймэкэ</a:t>
            </a:r>
            <a:r>
              <a:rPr lang="ru-RU" dirty="0"/>
              <a:t>) отделывали </a:t>
            </a:r>
            <a:r>
              <a:rPr lang="ru-RU" dirty="0" smtClean="0"/>
              <a:t>вышивкой </a:t>
            </a:r>
            <a:r>
              <a:rPr lang="ru-RU" dirty="0"/>
              <a:t>подшейным оленьим волосом красного, черного и белого цветов.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93440" y="2703513"/>
            <a:ext cx="4824412" cy="321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043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Традиционная одежда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Под кафтан надевали нагрудник (летний – </a:t>
            </a:r>
            <a:r>
              <a:rPr lang="ru-RU" dirty="0" err="1"/>
              <a:t>нгеун</a:t>
            </a:r>
            <a:r>
              <a:rPr lang="ru-RU" dirty="0"/>
              <a:t>, зимний, меховой, – </a:t>
            </a:r>
            <a:r>
              <a:rPr lang="ru-RU" dirty="0" err="1"/>
              <a:t>ниниэдабун</a:t>
            </a:r>
            <a:r>
              <a:rPr lang="ru-RU" dirty="0"/>
              <a:t>), под нагрудник иногда зимой поддевали заячью шкурку. </a:t>
            </a:r>
            <a:endParaRPr lang="ru-RU" dirty="0" smtClean="0"/>
          </a:p>
          <a:p>
            <a:r>
              <a:rPr lang="ru-RU" dirty="0" smtClean="0"/>
              <a:t>Воротником </a:t>
            </a:r>
            <a:r>
              <a:rPr lang="ru-RU" dirty="0"/>
              <a:t>для мужчин служил шарф из лисьих хвостов, для женщин – из беличьих.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63073" y="2513169"/>
            <a:ext cx="3007763" cy="3783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1165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Обувь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Зимнюю обувь (</a:t>
            </a:r>
            <a:r>
              <a:rPr lang="ru-RU" dirty="0" err="1"/>
              <a:t>нюмбуа</a:t>
            </a:r>
            <a:r>
              <a:rPr lang="ru-RU" dirty="0"/>
              <a:t> </a:t>
            </a:r>
            <a:r>
              <a:rPr lang="ru-RU" dirty="0" err="1"/>
              <a:t>мурэ</a:t>
            </a:r>
            <a:r>
              <a:rPr lang="ru-RU" dirty="0"/>
              <a:t>) шили во всю длину ноги </a:t>
            </a:r>
            <a:r>
              <a:rPr lang="ru-RU" dirty="0" smtClean="0"/>
              <a:t>из шкуры оленя </a:t>
            </a:r>
            <a:r>
              <a:rPr lang="ru-RU" dirty="0"/>
              <a:t>или лося, в холодное время внутрь надевали меховые чулки (</a:t>
            </a:r>
            <a:r>
              <a:rPr lang="ru-RU" dirty="0" err="1"/>
              <a:t>нонхаар</a:t>
            </a:r>
            <a:r>
              <a:rPr lang="ru-RU" dirty="0"/>
              <a:t> </a:t>
            </a:r>
            <a:r>
              <a:rPr lang="ru-RU" dirty="0" err="1"/>
              <a:t>мурэ</a:t>
            </a:r>
            <a:r>
              <a:rPr lang="ru-RU" dirty="0"/>
              <a:t>, </a:t>
            </a:r>
            <a:r>
              <a:rPr lang="ru-RU" dirty="0" err="1"/>
              <a:t>муруду</a:t>
            </a:r>
            <a:r>
              <a:rPr lang="ru-RU" dirty="0"/>
              <a:t>). Летняя </a:t>
            </a:r>
            <a:r>
              <a:rPr lang="ru-RU" dirty="0" smtClean="0"/>
              <a:t>обувь </a:t>
            </a:r>
            <a:r>
              <a:rPr lang="ru-RU" dirty="0"/>
              <a:t>– до колен, </a:t>
            </a:r>
            <a:r>
              <a:rPr lang="ru-RU" dirty="0" err="1"/>
              <a:t>башмаковидного</a:t>
            </a:r>
            <a:r>
              <a:rPr lang="ru-RU" dirty="0"/>
              <a:t> покроя.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704937" y="2328459"/>
            <a:ext cx="2815281" cy="422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135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Головные уборы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7437" y="2555999"/>
            <a:ext cx="4825158" cy="3416301"/>
          </a:xfrm>
        </p:spPr>
        <p:txBody>
          <a:bodyPr/>
          <a:lstStyle/>
          <a:p>
            <a:r>
              <a:rPr lang="ru-RU" dirty="0"/>
              <a:t>Головной убор – </a:t>
            </a:r>
            <a:r>
              <a:rPr lang="ru-RU" dirty="0" err="1"/>
              <a:t>капорообразный</a:t>
            </a:r>
            <a:r>
              <a:rPr lang="ru-RU" dirty="0"/>
              <a:t> меховой чепец, выкроенный из трех частей: центральной полосы и двух фигурных боковых. Его украшали тканью или меховой опушкой, шов прошивали красным кантом.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620987" y="2632489"/>
            <a:ext cx="5886203" cy="391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277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Коренные народы Красноярского края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Ханты</a:t>
            </a:r>
            <a:endParaRPr lang="ru-RU" dirty="0"/>
          </a:p>
          <a:p>
            <a:r>
              <a:rPr lang="ru-RU" dirty="0"/>
              <a:t>Нганасаны</a:t>
            </a:r>
          </a:p>
          <a:p>
            <a:r>
              <a:rPr lang="ru-RU" dirty="0"/>
              <a:t>Ненцы</a:t>
            </a:r>
          </a:p>
          <a:p>
            <a:r>
              <a:rPr lang="ru-RU" dirty="0"/>
              <a:t>Долганы</a:t>
            </a:r>
          </a:p>
          <a:p>
            <a:r>
              <a:rPr lang="ru-RU" dirty="0" err="1"/>
              <a:t>Чулымцы</a:t>
            </a:r>
            <a:endParaRPr lang="ru-RU" dirty="0"/>
          </a:p>
          <a:p>
            <a:r>
              <a:rPr lang="ru-RU" dirty="0"/>
              <a:t>Эвенки</a:t>
            </a:r>
          </a:p>
          <a:p>
            <a:endParaRPr lang="ru-RU" dirty="0"/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2946400" y="2669309"/>
            <a:ext cx="323273" cy="1071418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398982" y="3020290"/>
            <a:ext cx="3713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Поговорим об этих народах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898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Праздничная одежда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Праздничную одежду украшали разноцветным мехом, суконными оторочками, вышивкой оленьим волосом, реже бисером, металлическими подвесками и бляшками. </a:t>
            </a:r>
            <a:endParaRPr lang="ru-RU" dirty="0" smtClean="0"/>
          </a:p>
          <a:p>
            <a:r>
              <a:rPr lang="ru-RU" dirty="0"/>
              <a:t>Особенно ценились круглые серебряные бляхи – «грудное солнце» – на женских нагрудниках, их передавали по наследству. </a:t>
            </a:r>
            <a:endParaRPr lang="ru-RU" dirty="0" smtClean="0"/>
          </a:p>
          <a:p>
            <a:r>
              <a:rPr lang="ru-RU" dirty="0"/>
              <a:t>Мужчины заплетали волосы в косу, к ней привязывали железную бляшку или несколько ниток бисера, женщины заплетали множество косичек с нитками бисера, медными кольцами, нитками жемчуга.</a:t>
            </a:r>
          </a:p>
        </p:txBody>
      </p:sp>
    </p:spTree>
    <p:extLst>
      <p:ext uri="{BB962C8B-B14F-4D97-AF65-F5344CB8AC3E}">
        <p14:creationId xmlns:p14="http://schemas.microsoft.com/office/powerpoint/2010/main" val="11811300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356" y="327843"/>
            <a:ext cx="3797823" cy="60613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27843"/>
            <a:ext cx="4155066" cy="6202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4198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1303" y="430479"/>
            <a:ext cx="8087096" cy="606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6501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Ненцы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1020" y="2214531"/>
            <a:ext cx="4812143" cy="321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9963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Кто такие ненцы и откуда они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err="1" smtClean="0"/>
              <a:t>Не́нцы</a:t>
            </a:r>
            <a:r>
              <a:rPr lang="ru-RU" dirty="0" smtClean="0"/>
              <a:t> </a:t>
            </a:r>
            <a:r>
              <a:rPr lang="ru-RU" dirty="0"/>
              <a:t>— самодийский народ в России, населяющий евразийское побережье Северного Ледовитого океана от Кольского полуострова до Таймыра</a:t>
            </a:r>
            <a:r>
              <a:rPr lang="ru-RU" dirty="0" smtClean="0"/>
              <a:t>.</a:t>
            </a:r>
          </a:p>
          <a:p>
            <a:r>
              <a:rPr lang="ru-RU" dirty="0"/>
              <a:t>Ненцы делятся на европейских и азиатских (сибирских).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400708" y="2451147"/>
            <a:ext cx="3535146" cy="393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980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Язык ненцев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0565" y="2686627"/>
            <a:ext cx="4825158" cy="3416301"/>
          </a:xfrm>
        </p:spPr>
        <p:txBody>
          <a:bodyPr>
            <a:normAutofit/>
          </a:bodyPr>
          <a:lstStyle/>
          <a:p>
            <a:r>
              <a:rPr lang="ru-RU" dirty="0" smtClean="0"/>
              <a:t>Говорят на ненецком языке</a:t>
            </a:r>
          </a:p>
          <a:p>
            <a:r>
              <a:rPr lang="ru-RU" dirty="0"/>
              <a:t>Число говорящих — около 22 тысяч человек</a:t>
            </a:r>
            <a:r>
              <a:rPr lang="ru-RU" dirty="0" smtClean="0"/>
              <a:t>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20553" y="2449947"/>
            <a:ext cx="4165858" cy="3618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59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1832" y="1693718"/>
            <a:ext cx="8708002" cy="363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6545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Численность ненецкого населения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Из коренных малочисленных народов российского Севера ненцы являются самым многочисленным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По данным переписи населения 2010 г. в России живут 44 640 ненца, </a:t>
            </a:r>
            <a:r>
              <a:rPr lang="ru-RU" dirty="0"/>
              <a:t>из </a:t>
            </a:r>
            <a:r>
              <a:rPr lang="ru-RU" dirty="0" err="1"/>
              <a:t>которыхиз</a:t>
            </a:r>
            <a:r>
              <a:rPr lang="ru-RU" dirty="0"/>
              <a:t> которых около 27 000 проживали в Ямало-Ненецком автономном округе.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44748" y="2603500"/>
            <a:ext cx="5402306" cy="3858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3811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Традиционное жилище ненцев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7437" y="2508498"/>
            <a:ext cx="4825158" cy="3416301"/>
          </a:xfrm>
        </p:spPr>
        <p:txBody>
          <a:bodyPr/>
          <a:lstStyle/>
          <a:p>
            <a:r>
              <a:rPr lang="ru-RU" dirty="0"/>
              <a:t>Все ненцы с древних времён жили в чумах (</a:t>
            </a:r>
            <a:r>
              <a:rPr lang="ru-RU" dirty="0" err="1"/>
              <a:t>мя</a:t>
            </a:r>
            <a:r>
              <a:rPr lang="ru-RU" dirty="0"/>
              <a:t>), многие живут в них и сейчас. Для ненцев это — центр всей жизни семьи, который воспринимается как целый </a:t>
            </a:r>
            <a:r>
              <a:rPr lang="ru-RU" dirty="0" smtClean="0"/>
              <a:t>мир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69413" y="2372426"/>
            <a:ext cx="5725902" cy="429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1379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Ненецкий чум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861955"/>
          </a:xfrm>
        </p:spPr>
        <p:txBody>
          <a:bodyPr/>
          <a:lstStyle/>
          <a:p>
            <a:r>
              <a:rPr lang="ru-RU" dirty="0"/>
              <a:t>Наверху у чума есть отверстие, оно соответствует местоположению солнца днём и месяца </a:t>
            </a:r>
            <a:r>
              <a:rPr lang="ru-RU" dirty="0" smtClean="0"/>
              <a:t>ночью</a:t>
            </a:r>
          </a:p>
          <a:p>
            <a:r>
              <a:rPr lang="ru-RU" dirty="0"/>
              <a:t>Наклонные шесты, покрытые шкурами, соответствуют воздушной сфере, которая окутывает </a:t>
            </a:r>
            <a:r>
              <a:rPr lang="ru-RU" dirty="0" smtClean="0"/>
              <a:t>Землю</a:t>
            </a:r>
          </a:p>
          <a:p>
            <a:r>
              <a:rPr lang="ru-RU" dirty="0"/>
              <a:t>Чум сооружают из жердей, для этого необходимо сорок шестов. Потом шесты покрывают полотнищами из оленьих шкур, которые ненцы называют </a:t>
            </a:r>
            <a:r>
              <a:rPr lang="ru-RU" dirty="0" err="1"/>
              <a:t>нюками</a:t>
            </a:r>
            <a:r>
              <a:rPr lang="ru-RU" dirty="0"/>
              <a:t>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91372" y="2731413"/>
            <a:ext cx="4713937" cy="314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00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111" y="510895"/>
            <a:ext cx="8949704" cy="565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3848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Внутри чума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8060" y="2555998"/>
            <a:ext cx="4825158" cy="3945082"/>
          </a:xfrm>
        </p:spPr>
        <p:txBody>
          <a:bodyPr>
            <a:normAutofit/>
          </a:bodyPr>
          <a:lstStyle/>
          <a:p>
            <a:r>
              <a:rPr lang="ru-RU" dirty="0"/>
              <a:t>Внутри чума каждый предмет и каждое место с древности имеет своё назначение. </a:t>
            </a:r>
            <a:endParaRPr lang="ru-RU" dirty="0" smtClean="0"/>
          </a:p>
          <a:p>
            <a:r>
              <a:rPr lang="ru-RU" dirty="0" smtClean="0"/>
              <a:t>Центральной </a:t>
            </a:r>
            <a:r>
              <a:rPr lang="ru-RU" dirty="0"/>
              <a:t>осью чума служит шест — </a:t>
            </a:r>
            <a:r>
              <a:rPr lang="ru-RU" dirty="0" err="1"/>
              <a:t>симзы</a:t>
            </a:r>
            <a:r>
              <a:rPr lang="ru-RU" dirty="0"/>
              <a:t>, который считался священным. </a:t>
            </a:r>
            <a:endParaRPr lang="ru-RU" dirty="0" smtClean="0"/>
          </a:p>
          <a:p>
            <a:r>
              <a:rPr lang="ru-RU" dirty="0" smtClean="0"/>
              <a:t>По </a:t>
            </a:r>
            <a:r>
              <a:rPr lang="ru-RU" dirty="0" err="1"/>
              <a:t>симзы</a:t>
            </a:r>
            <a:r>
              <a:rPr lang="ru-RU" dirty="0"/>
              <a:t> дым от очага поднимается к верхнему отверстию чума. 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03352" y="2425370"/>
            <a:ext cx="5927520" cy="3951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1838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372" y="2300845"/>
            <a:ext cx="5549737" cy="416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8114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Традиционная одежда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54954" y="2481944"/>
            <a:ext cx="7536464" cy="3537858"/>
          </a:xfrm>
        </p:spPr>
        <p:txBody>
          <a:bodyPr/>
          <a:lstStyle/>
          <a:p>
            <a:r>
              <a:rPr lang="ru-RU" dirty="0"/>
              <a:t>Природные условия Ненецкого и Ямало-Ненецкого округов и Таймыра суровы, поэтому для жителей хорошая одежда всегда представляла большую ценность. Зимой она должна защищать от жестоких морозов, летом — от гнуса</a:t>
            </a:r>
            <a:r>
              <a:rPr lang="ru-RU" dirty="0" smtClean="0"/>
              <a:t>.</a:t>
            </a:r>
          </a:p>
          <a:p>
            <a:r>
              <a:rPr lang="ru-RU" dirty="0"/>
              <a:t>Так, например, </a:t>
            </a:r>
            <a:r>
              <a:rPr lang="ru-RU" dirty="0" err="1"/>
              <a:t>ма́лица</a:t>
            </a:r>
            <a:r>
              <a:rPr lang="ru-RU" dirty="0"/>
              <a:t> — нательная меховая рубаха с пришитым к ней капюшоном и </a:t>
            </a:r>
            <a:r>
              <a:rPr lang="ru-RU" dirty="0" smtClean="0"/>
              <a:t>рукавицам. </a:t>
            </a:r>
            <a:r>
              <a:rPr lang="ru-RU" dirty="0"/>
              <a:t>Она очень тёплая и хорошо защищает тело и голову от холода, оставляя открытым только лицо. Она шьётся и надевается мехом внутрь, к телу. Малица украшается меховым кантом.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024144" y="2279208"/>
            <a:ext cx="2253456" cy="4206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5339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Традиционная одежда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Летом ненцы ходят в старых малицах с откинутым капюшоном, а зимой — в новых. В них даже совершают поездки на короткие расстояния</a:t>
            </a:r>
            <a:r>
              <a:rPr lang="ru-RU" dirty="0" smtClean="0"/>
              <a:t>.</a:t>
            </a:r>
          </a:p>
          <a:p>
            <a:r>
              <a:rPr lang="ru-RU" dirty="0"/>
              <a:t>Малица имеет капюшон — </a:t>
            </a:r>
            <a:r>
              <a:rPr lang="ru-RU" dirty="0" err="1"/>
              <a:t>сава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К </a:t>
            </a:r>
            <a:r>
              <a:rPr lang="ru-RU" dirty="0"/>
              <a:t>малице обязательно пришиваются рукавицы — </a:t>
            </a:r>
            <a:r>
              <a:rPr lang="ru-RU" dirty="0" err="1"/>
              <a:t>нгоба</a:t>
            </a:r>
            <a:r>
              <a:rPr lang="ru-RU" dirty="0" smtClean="0"/>
              <a:t>.</a:t>
            </a:r>
          </a:p>
          <a:p>
            <a:r>
              <a:rPr lang="ru-RU" dirty="0"/>
              <a:t>Малица непременно подпоясывается поясом — ни, который делают из кожи.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02676" y="3205018"/>
            <a:ext cx="5223799" cy="274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9355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Особенности женской одежды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Более сложной была женская одежда. Это распашная шуба — паны. Верхняя часть шубы делается из шкур с верхней части оленьих </a:t>
            </a:r>
            <a:r>
              <a:rPr lang="ru-RU" dirty="0" smtClean="0"/>
              <a:t>ног.</a:t>
            </a:r>
          </a:p>
          <a:p>
            <a:r>
              <a:rPr lang="ru-RU" dirty="0"/>
              <a:t>Нижнюю часть шьют из песцового меха ворсом вниз. </a:t>
            </a:r>
            <a:endParaRPr lang="ru-RU" dirty="0" smtClean="0"/>
          </a:p>
          <a:p>
            <a:r>
              <a:rPr lang="ru-RU" dirty="0" smtClean="0"/>
              <a:t>К </a:t>
            </a:r>
            <a:r>
              <a:rPr lang="ru-RU" dirty="0"/>
              <a:t>рукавам пришивают рукавицы. </a:t>
            </a:r>
            <a:endParaRPr lang="ru-RU" dirty="0" smtClean="0"/>
          </a:p>
          <a:p>
            <a:r>
              <a:rPr lang="ru-RU" dirty="0" smtClean="0"/>
              <a:t>Украшают </a:t>
            </a:r>
            <a:r>
              <a:rPr lang="ru-RU" dirty="0"/>
              <a:t>паны меховой мозаикой, кистями и кантами из цветного сукна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Верхнюю </a:t>
            </a:r>
            <a:r>
              <a:rPr lang="ru-RU" dirty="0"/>
              <a:t>одежду подпоясывают длинными поясами из ткани, богато украшенными медью и кисточками. </a:t>
            </a:r>
            <a:endParaRPr lang="ru-RU" dirty="0" smtClean="0"/>
          </a:p>
          <a:p>
            <a:r>
              <a:rPr lang="ru-RU" dirty="0" smtClean="0"/>
              <a:t>Женский </a:t>
            </a:r>
            <a:r>
              <a:rPr lang="ru-RU" dirty="0"/>
              <a:t>головной убор — меховой капор </a:t>
            </a:r>
            <a:r>
              <a:rPr lang="ru-RU" dirty="0" err="1"/>
              <a:t>сава</a:t>
            </a:r>
            <a:r>
              <a:rPr lang="ru-RU" dirty="0"/>
              <a:t> шьётся отдельно. В отличие от мужской одежды, он не скрепляется с шубой.</a:t>
            </a:r>
          </a:p>
        </p:txBody>
      </p:sp>
    </p:spTree>
    <p:extLst>
      <p:ext uri="{BB962C8B-B14F-4D97-AF65-F5344CB8AC3E}">
        <p14:creationId xmlns:p14="http://schemas.microsoft.com/office/powerpoint/2010/main" val="4043658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091" y="415637"/>
            <a:ext cx="4151745" cy="622761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4791" y="1523116"/>
            <a:ext cx="5910118" cy="401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342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Чем ненцы занимались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Основные традиционные занятия ненцев — это оленеводство, рыболовство, охота</a:t>
            </a:r>
            <a:r>
              <a:rPr lang="ru-RU" dirty="0" smtClean="0"/>
              <a:t>.</a:t>
            </a:r>
          </a:p>
          <a:p>
            <a:r>
              <a:rPr lang="ru-RU" dirty="0"/>
              <a:t>Ненцы с давних времён называют себя «детьми оленя» — вся жизнь их связана с оленем.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71094" y="2603500"/>
            <a:ext cx="4795669" cy="359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6133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Нганасаны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7963" y="2214593"/>
            <a:ext cx="4762500" cy="320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7941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Где проживают нганасаны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3814210" cy="3416301"/>
          </a:xfrm>
        </p:spPr>
        <p:txBody>
          <a:bodyPr>
            <a:normAutofit lnSpcReduction="10000"/>
          </a:bodyPr>
          <a:lstStyle/>
          <a:p>
            <a:r>
              <a:rPr lang="ru-RU" dirty="0" err="1" smtClean="0"/>
              <a:t>Нганаса́ны</a:t>
            </a:r>
            <a:r>
              <a:rPr lang="ru-RU" dirty="0" smtClean="0"/>
              <a:t> — </a:t>
            </a:r>
            <a:r>
              <a:rPr lang="ru-RU" dirty="0"/>
              <a:t>коренной самодийский народ в Сибири</a:t>
            </a:r>
            <a:r>
              <a:rPr lang="ru-RU" dirty="0" smtClean="0"/>
              <a:t>.</a:t>
            </a:r>
          </a:p>
          <a:p>
            <a:r>
              <a:rPr lang="ru-RU" dirty="0"/>
              <a:t>Нганасаны населяют восток Таймырского муниципального района Красноярского края и территорию, подчинённую администрации города Дудинка. </a:t>
            </a:r>
            <a:endParaRPr lang="ru-RU" dirty="0" smtClean="0"/>
          </a:p>
          <a:p>
            <a:r>
              <a:rPr lang="ru-RU" dirty="0" smtClean="0"/>
              <a:t>Являются </a:t>
            </a:r>
            <a:r>
              <a:rPr lang="ru-RU" dirty="0"/>
              <a:t>самым северным народом Евразии.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36284" y="2412852"/>
            <a:ext cx="6016806" cy="4089548"/>
          </a:xfrm>
          <a:prstGeom prst="rect">
            <a:avLst/>
          </a:prstGeom>
        </p:spPr>
      </p:pic>
      <p:sp>
        <p:nvSpPr>
          <p:cNvPr id="7" name="Блок-схема: альтернативный процесс 6"/>
          <p:cNvSpPr/>
          <p:nvPr/>
        </p:nvSpPr>
        <p:spPr>
          <a:xfrm>
            <a:off x="7426036" y="3583709"/>
            <a:ext cx="877455" cy="286327"/>
          </a:xfrm>
          <a:prstGeom prst="flowChartAlternateProcess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429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Язык нганасан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Говорят на </a:t>
            </a:r>
            <a:r>
              <a:rPr lang="ru-RU" dirty="0" err="1"/>
              <a:t>нганасанском</a:t>
            </a:r>
            <a:r>
              <a:rPr lang="ru-RU" dirty="0"/>
              <a:t> языке, который относится к самодийской группе уральской семьи. </a:t>
            </a:r>
            <a:endParaRPr lang="ru-RU" dirty="0" smtClean="0"/>
          </a:p>
          <a:p>
            <a:r>
              <a:rPr lang="ru-RU" dirty="0" smtClean="0"/>
              <a:t>По </a:t>
            </a:r>
            <a:r>
              <a:rPr lang="ru-RU" dirty="0"/>
              <a:t>переписи населения 2010 года в России </a:t>
            </a:r>
            <a:r>
              <a:rPr lang="ru-RU" dirty="0" smtClean="0"/>
              <a:t>владеют </a:t>
            </a:r>
            <a:r>
              <a:rPr lang="ru-RU" dirty="0" err="1"/>
              <a:t>нганасанским</a:t>
            </a:r>
            <a:r>
              <a:rPr lang="ru-RU" dirty="0"/>
              <a:t> языком 125 чел. (14,5 %), русским — 851 (98,72 %)[12].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11490" y="2496884"/>
            <a:ext cx="4536801" cy="389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269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Ханты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1709" y="2032111"/>
            <a:ext cx="5070764" cy="3574889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75221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4126" y="533838"/>
            <a:ext cx="8103747" cy="579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9365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Численность населения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54954" y="2603501"/>
            <a:ext cx="4091301" cy="1922318"/>
          </a:xfrm>
        </p:spPr>
        <p:txBody>
          <a:bodyPr/>
          <a:lstStyle/>
          <a:p>
            <a:r>
              <a:rPr lang="ru-RU" dirty="0"/>
              <a:t>Население в России — 862 </a:t>
            </a:r>
            <a:r>
              <a:rPr lang="ru-RU" dirty="0" smtClean="0"/>
              <a:t>человека</a:t>
            </a:r>
          </a:p>
          <a:p>
            <a:r>
              <a:rPr lang="ru-RU" dirty="0"/>
              <a:t>Помимо этого, на Украине живут 44 нганасана </a:t>
            </a:r>
            <a:endParaRPr lang="ru-RU" dirty="0" smtClean="0"/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66902969"/>
              </p:ext>
            </p:extLst>
          </p:nvPr>
        </p:nvGraphicFramePr>
        <p:xfrm>
          <a:off x="5098474" y="2603499"/>
          <a:ext cx="6428508" cy="39358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264358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Быт нганасан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Традиционные занятия — охота на дикого оленя, водоплавающих птиц, домашнее </a:t>
            </a:r>
            <a:r>
              <a:rPr lang="ru-RU" dirty="0" smtClean="0"/>
              <a:t>оленеводство</a:t>
            </a:r>
          </a:p>
          <a:p>
            <a:r>
              <a:rPr lang="ru-RU" dirty="0"/>
              <a:t>Второстепенное значение имели рыболовство, пушной промысел.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12346" y="2492663"/>
            <a:ext cx="2851321" cy="4293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6243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Жилище нганасан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Традиционное жилище — конический чум (</a:t>
            </a:r>
            <a:r>
              <a:rPr lang="ru-RU" dirty="0" err="1"/>
              <a:t>ма</a:t>
            </a:r>
            <a:r>
              <a:rPr lang="ru-RU" dirty="0"/>
              <a:t>) по конструкции близок к ненецкому</a:t>
            </a:r>
            <a:r>
              <a:rPr lang="ru-RU" dirty="0" smtClean="0"/>
              <a:t>.</a:t>
            </a:r>
          </a:p>
          <a:p>
            <a:r>
              <a:rPr lang="ru-RU" dirty="0"/>
              <a:t>Размер его зависел от количества живущих в нём людей </a:t>
            </a:r>
            <a:r>
              <a:rPr lang="ru-RU" dirty="0" smtClean="0"/>
              <a:t>и </a:t>
            </a:r>
            <a:r>
              <a:rPr lang="ru-RU" dirty="0"/>
              <a:t>колебался в среднем от 3 до 9 м в поперечнике</a:t>
            </a:r>
            <a:r>
              <a:rPr lang="ru-RU" dirty="0" smtClean="0"/>
              <a:t>.</a:t>
            </a:r>
          </a:p>
          <a:p>
            <a:r>
              <a:rPr lang="ru-RU" dirty="0"/>
              <a:t>Остов чума состоял из 20-60 длинных жердей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43385" y="2603499"/>
            <a:ext cx="5109705" cy="3832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1453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Чум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871191"/>
          </a:xfrm>
        </p:spPr>
        <p:txBody>
          <a:bodyPr>
            <a:normAutofit/>
          </a:bodyPr>
          <a:lstStyle/>
          <a:p>
            <a:r>
              <a:rPr lang="ru-RU" dirty="0"/>
              <a:t>В центре чума, напротив входа, располагался очаг (тори), над которым подвешивали крюки для чайников и котлов.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верхней части чума оставляли отверстие — дымоход. </a:t>
            </a:r>
            <a:endParaRPr lang="ru-RU" dirty="0" smtClean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08713" y="2746128"/>
            <a:ext cx="5745090" cy="3728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0408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Балок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С 1930-х гг. в качестве жилища входит в употребление заимствованный у долган балок — прямоугольный возок на полозьях с остовом, крытым оленьими шкурами или брезентом.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течение года оленеводы меняют три вида жилья: зимой — балок, летом — чум, осенью — брезентовая палатка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80112" y="2603500"/>
            <a:ext cx="5892295" cy="3928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3019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Одежда нганасан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Традиционная одежда изготавливалась из оленьих шкур. </a:t>
            </a:r>
            <a:endParaRPr lang="ru-RU" dirty="0" smtClean="0"/>
          </a:p>
          <a:p>
            <a:r>
              <a:rPr lang="ru-RU" dirty="0" smtClean="0"/>
              <a:t>Мужской </a:t>
            </a:r>
            <a:r>
              <a:rPr lang="ru-RU" dirty="0"/>
              <a:t>костюм состоял из </a:t>
            </a:r>
            <a:r>
              <a:rPr lang="ru-RU" dirty="0" smtClean="0"/>
              <a:t>шубы(</a:t>
            </a:r>
            <a:r>
              <a:rPr lang="ru-RU" dirty="0" err="1" smtClean="0"/>
              <a:t>лу</a:t>
            </a:r>
            <a:r>
              <a:rPr lang="ru-RU" dirty="0"/>
              <a:t>), сшитой из белой оленьей шкуры и отороченной белым мехом собак, которых разводили специально для этого. </a:t>
            </a:r>
            <a:endParaRPr lang="ru-RU" dirty="0" smtClean="0"/>
          </a:p>
          <a:p>
            <a:r>
              <a:rPr lang="ru-RU" dirty="0"/>
              <a:t>В мороз в дорогу поверх </a:t>
            </a:r>
            <a:r>
              <a:rPr lang="ru-RU" dirty="0" smtClean="0"/>
              <a:t>шубы надевали </a:t>
            </a:r>
            <a:r>
              <a:rPr lang="ru-RU" dirty="0" err="1"/>
              <a:t>сокуй</a:t>
            </a:r>
            <a:r>
              <a:rPr lang="ru-RU" dirty="0"/>
              <a:t> (</a:t>
            </a:r>
            <a:r>
              <a:rPr lang="ru-RU" dirty="0" err="1"/>
              <a:t>хиэ</a:t>
            </a:r>
            <a:r>
              <a:rPr lang="ru-RU" dirty="0"/>
              <a:t>) с капюшоном,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904247" y="2409536"/>
            <a:ext cx="2403536" cy="4286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6430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Одежда нганасан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54953" y="2603500"/>
            <a:ext cx="6197191" cy="3889664"/>
          </a:xfrm>
        </p:spPr>
        <p:txBody>
          <a:bodyPr>
            <a:normAutofit/>
          </a:bodyPr>
          <a:lstStyle/>
          <a:p>
            <a:r>
              <a:rPr lang="ru-RU" dirty="0"/>
              <a:t>Женская одежда состояла из </a:t>
            </a:r>
            <a:r>
              <a:rPr lang="ru-RU" dirty="0" err="1"/>
              <a:t>ровдужного</a:t>
            </a:r>
            <a:r>
              <a:rPr lang="ru-RU" dirty="0"/>
              <a:t> комбинезона (</a:t>
            </a:r>
            <a:r>
              <a:rPr lang="ru-RU" dirty="0" err="1"/>
              <a:t>фоние</a:t>
            </a:r>
            <a:r>
              <a:rPr lang="ru-RU" dirty="0"/>
              <a:t>) с нашитыми на груди металлическими бляхами-</a:t>
            </a:r>
            <a:r>
              <a:rPr lang="ru-RU" dirty="0" err="1"/>
              <a:t>лунницами</a:t>
            </a:r>
            <a:r>
              <a:rPr lang="ru-RU" dirty="0"/>
              <a:t> (</a:t>
            </a:r>
            <a:r>
              <a:rPr lang="ru-RU" dirty="0" err="1"/>
              <a:t>бодямо</a:t>
            </a:r>
            <a:r>
              <a:rPr lang="ru-RU" dirty="0"/>
              <a:t>) и распашной парки (</a:t>
            </a:r>
            <a:r>
              <a:rPr lang="ru-RU" dirty="0" err="1"/>
              <a:t>лифарие</a:t>
            </a:r>
            <a:r>
              <a:rPr lang="ru-RU" dirty="0"/>
              <a:t>). </a:t>
            </a:r>
            <a:endParaRPr lang="ru-RU" dirty="0" smtClean="0"/>
          </a:p>
          <a:p>
            <a:r>
              <a:rPr lang="ru-RU" dirty="0" smtClean="0"/>
              <a:t>Вместо </a:t>
            </a:r>
            <a:r>
              <a:rPr lang="ru-RU" dirty="0"/>
              <a:t>капюшона женщины надевали шапку-капор (</a:t>
            </a:r>
            <a:r>
              <a:rPr lang="ru-RU" dirty="0" err="1"/>
              <a:t>сьму</a:t>
            </a:r>
            <a:r>
              <a:rPr lang="ru-RU" dirty="0"/>
              <a:t>) из белой шкуры оленя с опушкой из чёрного собачьего меха. </a:t>
            </a:r>
            <a:endParaRPr lang="ru-RU" dirty="0" smtClean="0"/>
          </a:p>
          <a:p>
            <a:r>
              <a:rPr lang="ru-RU" dirty="0" smtClean="0"/>
              <a:t>Кроме </a:t>
            </a:r>
            <a:r>
              <a:rPr lang="ru-RU" dirty="0"/>
              <a:t>того, летом мужчины носят покупную европейскую одежду.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970129" y="2426559"/>
            <a:ext cx="3141217" cy="424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0401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Одежда нганасан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788064"/>
          </a:xfrm>
        </p:spPr>
        <p:txBody>
          <a:bodyPr>
            <a:normAutofit/>
          </a:bodyPr>
          <a:lstStyle/>
          <a:p>
            <a:r>
              <a:rPr lang="ru-RU" dirty="0"/>
              <a:t>Одежду украшали аппликацией в виде геометрических орнаментов (</a:t>
            </a:r>
            <a:r>
              <a:rPr lang="ru-RU" dirty="0" err="1"/>
              <a:t>мули</a:t>
            </a:r>
            <a:r>
              <a:rPr lang="ru-RU" dirty="0"/>
              <a:t>), по которым определялось, к какой социальной или возрастной группе относится её обладатель (мужчина, женщина, ребёнок, девушка, замужняя женщина, мать, сильный шаман и т. д.). </a:t>
            </a:r>
            <a:endParaRPr lang="ru-RU" dirty="0" smtClean="0"/>
          </a:p>
          <a:p>
            <a:r>
              <a:rPr lang="ru-RU" dirty="0" smtClean="0"/>
              <a:t>Украшение </a:t>
            </a:r>
            <a:r>
              <a:rPr lang="ru-RU" dirty="0"/>
              <a:t>одежды — трудоемкий процесс, поэтому аппликации спарывали со старой одежды и использовали несколько раз.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44204" y="3233592"/>
            <a:ext cx="4492317" cy="235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3562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Одежда нганасан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Обувь (</a:t>
            </a:r>
            <a:r>
              <a:rPr lang="ru-RU" dirty="0" err="1"/>
              <a:t>файму</a:t>
            </a:r>
            <a:r>
              <a:rPr lang="ru-RU" dirty="0"/>
              <a:t>) шили из белых </a:t>
            </a:r>
            <a:r>
              <a:rPr lang="ru-RU" dirty="0" err="1"/>
              <a:t>камусов</a:t>
            </a:r>
            <a:r>
              <a:rPr lang="ru-RU" dirty="0"/>
              <a:t> (шкур с ног оленя), подошвы — из оленьих </a:t>
            </a:r>
            <a:r>
              <a:rPr lang="ru-RU" dirty="0" smtClean="0"/>
              <a:t>лбов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19711" y="2306617"/>
            <a:ext cx="4004943" cy="433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721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Кто такие ханты и где они проживают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Ха́нты</a:t>
            </a:r>
            <a:r>
              <a:rPr lang="ru-RU" dirty="0"/>
              <a:t> </a:t>
            </a:r>
            <a:r>
              <a:rPr lang="ru-RU" dirty="0" smtClean="0"/>
              <a:t>— </a:t>
            </a:r>
            <a:r>
              <a:rPr lang="ru-RU" dirty="0"/>
              <a:t>коренной малочисленный угорский народ, проживающий на севере Западной Сибири, в основном в </a:t>
            </a:r>
            <a:r>
              <a:rPr lang="ru-RU" dirty="0" smtClean="0"/>
              <a:t>Ханты-Мансийском автономном округе</a:t>
            </a:r>
          </a:p>
          <a:p>
            <a:r>
              <a:rPr lang="ru-RU" dirty="0" smtClean="0"/>
              <a:t>Называют себя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ас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хоят</a:t>
            </a:r>
            <a:r>
              <a:rPr lang="ru-RU" dirty="0" smtClean="0"/>
              <a:t>, что означает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обские люди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80112" y="2603500"/>
            <a:ext cx="5611395" cy="342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92620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Одежда нганасан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Весной для защиты глаз от слепящего света носили снеговые очки (</a:t>
            </a:r>
            <a:r>
              <a:rPr lang="ru-RU" dirty="0" err="1"/>
              <a:t>сеймекунсыда</a:t>
            </a:r>
            <a:r>
              <a:rPr lang="ru-RU" dirty="0"/>
              <a:t>) — костяную или металлическую пластину с прорезью на кожаных ремешках.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833924" y="2763574"/>
            <a:ext cx="5515876" cy="366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43678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5127" y="443345"/>
            <a:ext cx="7961745" cy="597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658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Язык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2440" y="2544123"/>
            <a:ext cx="4825158" cy="3416301"/>
          </a:xfrm>
        </p:spPr>
        <p:txBody>
          <a:bodyPr>
            <a:normAutofit/>
          </a:bodyPr>
          <a:lstStyle/>
          <a:p>
            <a:r>
              <a:rPr lang="ru-RU" dirty="0" err="1"/>
              <a:t>Ханты́йский</a:t>
            </a:r>
            <a:r>
              <a:rPr lang="ru-RU" dirty="0"/>
              <a:t> </a:t>
            </a:r>
            <a:r>
              <a:rPr lang="ru-RU" dirty="0" err="1"/>
              <a:t>язы́к</a:t>
            </a:r>
            <a:r>
              <a:rPr lang="ru-RU" dirty="0"/>
              <a:t> </a:t>
            </a:r>
            <a:r>
              <a:rPr lang="ru-RU" dirty="0" smtClean="0"/>
              <a:t>— </a:t>
            </a:r>
            <a:r>
              <a:rPr lang="ru-RU" dirty="0"/>
              <a:t>язык </a:t>
            </a:r>
            <a:r>
              <a:rPr lang="ru-RU" dirty="0" err="1" smtClean="0"/>
              <a:t>хантов</a:t>
            </a:r>
            <a:endParaRPr lang="ru-RU" dirty="0" smtClean="0"/>
          </a:p>
          <a:p>
            <a:r>
              <a:rPr lang="ru-RU" dirty="0"/>
              <a:t>Хантыйский язык является предметом изучения в начальных классах </a:t>
            </a:r>
            <a:r>
              <a:rPr lang="ru-RU" dirty="0" smtClean="0"/>
              <a:t>школы.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61177" y="2342944"/>
            <a:ext cx="5576641" cy="4338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624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Поговорим на хантыйском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364509"/>
            <a:ext cx="8825659" cy="4091709"/>
          </a:xfrm>
        </p:spPr>
        <p:txBody>
          <a:bodyPr/>
          <a:lstStyle/>
          <a:p>
            <a:r>
              <a:rPr lang="ru-RU" dirty="0" smtClean="0"/>
              <a:t>Здравствуйте </a:t>
            </a:r>
            <a:r>
              <a:rPr lang="ru-RU" dirty="0"/>
              <a:t>- </a:t>
            </a:r>
            <a:r>
              <a:rPr lang="ru-RU" dirty="0" err="1"/>
              <a:t>вуща</a:t>
            </a:r>
            <a:r>
              <a:rPr lang="ru-RU" dirty="0"/>
              <a:t> </a:t>
            </a:r>
            <a:r>
              <a:rPr lang="ru-RU" dirty="0" err="1" smtClean="0"/>
              <a:t>вэлаты</a:t>
            </a:r>
            <a:endParaRPr lang="ru-RU" dirty="0" smtClean="0"/>
          </a:p>
          <a:p>
            <a:r>
              <a:rPr lang="ru-RU" dirty="0" smtClean="0"/>
              <a:t>Привет- </a:t>
            </a:r>
            <a:r>
              <a:rPr lang="ru-RU" dirty="0" err="1"/>
              <a:t>вуща</a:t>
            </a:r>
            <a:endParaRPr lang="ru-RU" dirty="0"/>
          </a:p>
          <a:p>
            <a:r>
              <a:rPr lang="ru-RU" dirty="0"/>
              <a:t>Пока - </a:t>
            </a:r>
            <a:r>
              <a:rPr lang="ru-RU" dirty="0" err="1"/>
              <a:t>паюм</a:t>
            </a:r>
            <a:r>
              <a:rPr lang="ru-RU" dirty="0"/>
              <a:t> </a:t>
            </a:r>
            <a:r>
              <a:rPr lang="ru-RU" dirty="0" err="1"/>
              <a:t>вэлаты</a:t>
            </a:r>
            <a:endParaRPr lang="ru-RU" dirty="0"/>
          </a:p>
          <a:p>
            <a:r>
              <a:rPr lang="ru-RU" dirty="0"/>
              <a:t>Спасибо </a:t>
            </a:r>
            <a:r>
              <a:rPr lang="ru-RU" dirty="0" smtClean="0"/>
              <a:t>– </a:t>
            </a:r>
            <a:r>
              <a:rPr lang="ru-RU" dirty="0" err="1" smtClean="0"/>
              <a:t>помащипа</a:t>
            </a:r>
            <a:endParaRPr lang="ru-RU" dirty="0" smtClean="0"/>
          </a:p>
          <a:p>
            <a:r>
              <a:rPr lang="ru-RU" dirty="0" smtClean="0"/>
              <a:t>Мама </a:t>
            </a:r>
            <a:r>
              <a:rPr lang="ru-RU" dirty="0"/>
              <a:t>- </a:t>
            </a:r>
            <a:r>
              <a:rPr lang="ru-RU" dirty="0" err="1" smtClean="0"/>
              <a:t>анки</a:t>
            </a:r>
            <a:endParaRPr lang="ru-RU" dirty="0"/>
          </a:p>
          <a:p>
            <a:r>
              <a:rPr lang="ru-RU" dirty="0" smtClean="0"/>
              <a:t>Папа – </a:t>
            </a:r>
            <a:r>
              <a:rPr lang="ru-RU" dirty="0" err="1" smtClean="0"/>
              <a:t>ащи</a:t>
            </a:r>
            <a:endParaRPr lang="ru-RU" dirty="0" smtClean="0"/>
          </a:p>
          <a:p>
            <a:r>
              <a:rPr lang="ru-RU" dirty="0" smtClean="0"/>
              <a:t>Сын </a:t>
            </a:r>
            <a:r>
              <a:rPr lang="ru-RU" dirty="0"/>
              <a:t>- пух</a:t>
            </a:r>
          </a:p>
          <a:p>
            <a:r>
              <a:rPr lang="ru-RU" dirty="0" smtClean="0"/>
              <a:t>Дочь – </a:t>
            </a:r>
            <a:r>
              <a:rPr lang="ru-RU" dirty="0" err="1" smtClean="0"/>
              <a:t>эви</a:t>
            </a:r>
            <a:endParaRPr lang="ru-RU" dirty="0" smtClean="0"/>
          </a:p>
          <a:p>
            <a:r>
              <a:rPr lang="ru-RU" dirty="0"/>
              <a:t>Счастливого пути! -Талан </a:t>
            </a:r>
            <a:r>
              <a:rPr lang="ru-RU" dirty="0" err="1"/>
              <a:t>ёш</a:t>
            </a:r>
            <a:r>
              <a:rPr lang="ru-RU" dirty="0"/>
              <a:t>, талан кур</a:t>
            </a:r>
          </a:p>
          <a:p>
            <a:r>
              <a:rPr lang="ru-RU" dirty="0"/>
              <a:t>Я говорю на языке </a:t>
            </a:r>
            <a:r>
              <a:rPr lang="ru-RU" dirty="0" smtClean="0"/>
              <a:t>ханты! </a:t>
            </a:r>
            <a:r>
              <a:rPr lang="ru-RU" dirty="0"/>
              <a:t>-</a:t>
            </a:r>
            <a:r>
              <a:rPr lang="ru-RU" dirty="0" err="1"/>
              <a:t>Ма</a:t>
            </a:r>
            <a:r>
              <a:rPr lang="ru-RU" dirty="0"/>
              <a:t> </a:t>
            </a:r>
            <a:r>
              <a:rPr lang="ru-RU" dirty="0" err="1"/>
              <a:t>путарлум</a:t>
            </a:r>
            <a:r>
              <a:rPr lang="ru-RU" dirty="0"/>
              <a:t> ханты </a:t>
            </a:r>
            <a:r>
              <a:rPr lang="ru-RU" dirty="0" err="1"/>
              <a:t>ясанан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7119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Численность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По переписи населения 2010 года численность </a:t>
            </a:r>
            <a:r>
              <a:rPr lang="ru-RU" dirty="0" smtClean="0"/>
              <a:t>ханты </a:t>
            </a:r>
            <a:r>
              <a:rPr lang="ru-RU" dirty="0"/>
              <a:t>увеличилась до 30 943 </a:t>
            </a:r>
            <a:r>
              <a:rPr lang="ru-RU" dirty="0" smtClean="0"/>
              <a:t>человек</a:t>
            </a:r>
          </a:p>
          <a:p>
            <a:r>
              <a:rPr lang="ru-RU" dirty="0"/>
              <a:t>61,6 % проживают в Ханты-Мансийском </a:t>
            </a:r>
            <a:r>
              <a:rPr lang="ru-RU" dirty="0" smtClean="0"/>
              <a:t>округе</a:t>
            </a:r>
          </a:p>
          <a:p>
            <a:r>
              <a:rPr lang="ru-RU" dirty="0"/>
              <a:t>30,7 % — в Ямало-Ненецком </a:t>
            </a:r>
            <a:r>
              <a:rPr lang="ru-RU" dirty="0" smtClean="0"/>
              <a:t>округе</a:t>
            </a:r>
          </a:p>
          <a:p>
            <a:r>
              <a:rPr lang="ru-RU" dirty="0"/>
              <a:t>2,3 % — в Тюменской </a:t>
            </a:r>
            <a:r>
              <a:rPr lang="ru-RU" dirty="0" smtClean="0"/>
              <a:t>области</a:t>
            </a:r>
          </a:p>
          <a:p>
            <a:r>
              <a:rPr lang="ru-RU" dirty="0"/>
              <a:t>2,3 % — в Томской </a:t>
            </a:r>
            <a:r>
              <a:rPr lang="ru-RU" dirty="0" smtClean="0"/>
              <a:t>области</a:t>
            </a:r>
          </a:p>
          <a:p>
            <a:r>
              <a:rPr lang="ru-RU" dirty="0"/>
              <a:t>1,4 % — в Новосибирской области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64002568"/>
              </p:ext>
            </p:extLst>
          </p:nvPr>
        </p:nvGraphicFramePr>
        <p:xfrm>
          <a:off x="6208712" y="2603500"/>
          <a:ext cx="5623069" cy="3889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8596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Динамика численности хантыйского населения по переписям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6339363"/>
              </p:ext>
            </p:extLst>
          </p:nvPr>
        </p:nvGraphicFramePr>
        <p:xfrm>
          <a:off x="1155700" y="2603500"/>
          <a:ext cx="8824913" cy="3416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891179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Совет директоров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Совет директоров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вет директоров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236</TotalTime>
  <Words>1491</Words>
  <Application>Microsoft Office PowerPoint</Application>
  <PresentationFormat>Произвольный</PresentationFormat>
  <Paragraphs>144</Paragraphs>
  <Slides>51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Совет директоров</vt:lpstr>
      <vt:lpstr>Коренные народности</vt:lpstr>
      <vt:lpstr>Коренные народы Красноярского края</vt:lpstr>
      <vt:lpstr>Презентация PowerPoint</vt:lpstr>
      <vt:lpstr>Ханты</vt:lpstr>
      <vt:lpstr>Кто такие ханты и где они проживают</vt:lpstr>
      <vt:lpstr>Язык</vt:lpstr>
      <vt:lpstr>Поговорим на хантыйском </vt:lpstr>
      <vt:lpstr>Численность</vt:lpstr>
      <vt:lpstr>Динамика численности хантыйского населения по переписям</vt:lpstr>
      <vt:lpstr>Основная деятельность хантов</vt:lpstr>
      <vt:lpstr>Сколько домов имеет одна хантыйская семья? </vt:lpstr>
      <vt:lpstr>Презентация PowerPoint</vt:lpstr>
      <vt:lpstr>Жилище для охоты</vt:lpstr>
      <vt:lpstr>Постоянное жилище</vt:lpstr>
      <vt:lpstr>Традиционная одежда</vt:lpstr>
      <vt:lpstr>Традиционная одежда</vt:lpstr>
      <vt:lpstr>Традиционная одежда</vt:lpstr>
      <vt:lpstr>Обувь</vt:lpstr>
      <vt:lpstr>Головные уборы</vt:lpstr>
      <vt:lpstr>Праздничная одежда</vt:lpstr>
      <vt:lpstr>Презентация PowerPoint</vt:lpstr>
      <vt:lpstr>Презентация PowerPoint</vt:lpstr>
      <vt:lpstr>Ненцы</vt:lpstr>
      <vt:lpstr>Кто такие ненцы и откуда они</vt:lpstr>
      <vt:lpstr>Язык ненцев</vt:lpstr>
      <vt:lpstr>Презентация PowerPoint</vt:lpstr>
      <vt:lpstr>Численность ненецкого населения</vt:lpstr>
      <vt:lpstr>Традиционное жилище ненцев</vt:lpstr>
      <vt:lpstr>Ненецкий чум</vt:lpstr>
      <vt:lpstr>Внутри чума</vt:lpstr>
      <vt:lpstr>Презентация PowerPoint</vt:lpstr>
      <vt:lpstr>Традиционная одежда</vt:lpstr>
      <vt:lpstr>Традиционная одежда</vt:lpstr>
      <vt:lpstr>Особенности женской одежды</vt:lpstr>
      <vt:lpstr>Презентация PowerPoint</vt:lpstr>
      <vt:lpstr>Чем ненцы занимались</vt:lpstr>
      <vt:lpstr>Нганасаны</vt:lpstr>
      <vt:lpstr>Где проживают нганасаны</vt:lpstr>
      <vt:lpstr>Язык нганасан</vt:lpstr>
      <vt:lpstr>Презентация PowerPoint</vt:lpstr>
      <vt:lpstr>Численность населения</vt:lpstr>
      <vt:lpstr>Быт нганасан</vt:lpstr>
      <vt:lpstr>Жилище нганасан</vt:lpstr>
      <vt:lpstr>Чум</vt:lpstr>
      <vt:lpstr>Балок</vt:lpstr>
      <vt:lpstr>Одежда нганасан</vt:lpstr>
      <vt:lpstr>Одежда нганасан</vt:lpstr>
      <vt:lpstr>Одежда нганасан </vt:lpstr>
      <vt:lpstr>Одежда нганасан</vt:lpstr>
      <vt:lpstr>Одежда нганасан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Коренные народности</dc:title>
  <dc:creator>София Чмырёва</dc:creator>
  <cp:lastModifiedBy>Редькина Лариса Ивановна</cp:lastModifiedBy>
  <cp:revision>22</cp:revision>
  <dcterms:created xsi:type="dcterms:W3CDTF">2020-08-11T06:37:07Z</dcterms:created>
  <dcterms:modified xsi:type="dcterms:W3CDTF">2020-08-12T02:23:03Z</dcterms:modified>
</cp:coreProperties>
</file>